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7" r:id="rId3"/>
    <p:sldId id="257" r:id="rId4"/>
    <p:sldId id="259" r:id="rId5"/>
    <p:sldId id="261" r:id="rId6"/>
    <p:sldId id="264" r:id="rId7"/>
    <p:sldId id="297" r:id="rId8"/>
    <p:sldId id="298" r:id="rId9"/>
    <p:sldId id="282" r:id="rId10"/>
    <p:sldId id="284" r:id="rId11"/>
    <p:sldId id="300" r:id="rId12"/>
    <p:sldId id="265" r:id="rId13"/>
    <p:sldId id="266" r:id="rId14"/>
    <p:sldId id="269" r:id="rId15"/>
    <p:sldId id="294" r:id="rId16"/>
    <p:sldId id="276" r:id="rId17"/>
    <p:sldId id="274" r:id="rId18"/>
    <p:sldId id="272" r:id="rId19"/>
    <p:sldId id="295" r:id="rId20"/>
    <p:sldId id="291" r:id="rId21"/>
    <p:sldId id="292" r:id="rId22"/>
    <p:sldId id="280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3846" autoAdjust="0"/>
  </p:normalViewPr>
  <p:slideViewPr>
    <p:cSldViewPr>
      <p:cViewPr varScale="1">
        <p:scale>
          <a:sx n="50" d="100"/>
          <a:sy n="50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DA0AE0B-AB92-43A1-A5B1-97D908D5D182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9EA1CE-18D0-4E96-B055-C5ED3961B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9D3C81B-CE3F-45A7-AC8B-022DBA8683BF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575D221-A0B1-47BC-9164-94E5B42BF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5D221-A0B1-47BC-9164-94E5B42BF8A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First program to have the on vehicle canister weight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905B6E-72AA-4528-8B80-780D2632022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31BDE-75B2-414C-B5A1-7A8805852C14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0262-59CB-4C21-A1D7-97215B4F5A44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BF4B0-5873-4435-96AA-DEEF1870C4CD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5783-F58F-405F-AD73-E0DADF773FED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85B80-914B-4AC8-9275-DBA731134B3F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2DBAB-CA97-4DA9-99D6-AB655BCCD1B0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23FD6-10D8-46AF-9F5B-339E70AE2564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AABE-69F6-411C-A658-2A51B04954BF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38AED-E6BD-4533-A6B6-20F9A8AB51DE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0EA80-FCAA-45DA-87DC-6E4E6BD25D6D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5E44-E4E8-42D8-A3A4-51455178CC60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3A0C07-B56D-4C68-BF66-5CFAE1ECBAD0}" type="datetime1">
              <a:rPr lang="en-US" smtClean="0"/>
              <a:pPr/>
              <a:t>3/28/2012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F1073-9D82-4228-B124-E53382C69A5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Real World Evaporative Emissions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 CRC Real World Emissions Workshop</a:t>
            </a:r>
          </a:p>
          <a:p>
            <a:r>
              <a:rPr lang="en-US" dirty="0" smtClean="0"/>
              <a:t>March 2012</a:t>
            </a:r>
          </a:p>
          <a:p>
            <a:endParaRPr lang="en-US" dirty="0" smtClean="0"/>
          </a:p>
          <a:p>
            <a:r>
              <a:rPr lang="en-US" dirty="0" smtClean="0"/>
              <a:t>Constance Hart</a:t>
            </a:r>
          </a:p>
          <a:p>
            <a:r>
              <a:rPr lang="en-US" dirty="0" smtClean="0"/>
              <a:t>David Hawkins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43000" y="1676400"/>
          <a:ext cx="6248401" cy="4876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280"/>
                <a:gridCol w="1234100"/>
                <a:gridCol w="822733"/>
                <a:gridCol w="1234100"/>
                <a:gridCol w="1970188"/>
              </a:tblGrid>
              <a:tr h="972414">
                <a:tc>
                  <a:txBody>
                    <a:bodyPr/>
                    <a:lstStyle/>
                    <a:p>
                      <a:r>
                        <a:rPr lang="en-US" dirty="0" smtClean="0"/>
                        <a:t>Model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SHED</a:t>
                      </a:r>
                    </a:p>
                    <a:p>
                      <a:r>
                        <a:rPr lang="en-US" dirty="0" smtClean="0"/>
                        <a:t>g/15 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Evap</a:t>
                      </a:r>
                      <a:r>
                        <a:rPr lang="en-US" dirty="0" smtClean="0"/>
                        <a:t> DTC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Evap</a:t>
                      </a:r>
                      <a:r>
                        <a:rPr lang="en-US" dirty="0" smtClean="0"/>
                        <a:t> Monitor Ready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Should</a:t>
                      </a:r>
                      <a:r>
                        <a:rPr lang="en-US" baseline="0" dirty="0" smtClean="0"/>
                        <a:t> it be detectable by OBD?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 </a:t>
                      </a:r>
                      <a:r>
                        <a:rPr lang="en-US" sz="1400" dirty="0" smtClean="0"/>
                        <a:t>– purge</a:t>
                      </a:r>
                      <a:r>
                        <a:rPr lang="en-US" sz="1400" baseline="0" dirty="0" smtClean="0"/>
                        <a:t> solenoid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</a:t>
                      </a:r>
                      <a:r>
                        <a:rPr lang="en-US" sz="1400" dirty="0" smtClean="0"/>
                        <a:t>– purge</a:t>
                      </a:r>
                      <a:r>
                        <a:rPr lang="en-US" sz="1400" baseline="0" dirty="0" smtClean="0"/>
                        <a:t> solenoid</a:t>
                      </a:r>
                      <a:endParaRPr lang="en-US" dirty="0" smtClean="0"/>
                    </a:p>
                  </a:txBody>
                  <a:tcPr/>
                </a:tc>
              </a:tr>
              <a:tr h="39043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</a:t>
                      </a:r>
                      <a:r>
                        <a:rPr lang="en-US" sz="1400" dirty="0" smtClean="0"/>
                        <a:t>– purge</a:t>
                      </a:r>
                      <a:r>
                        <a:rPr lang="en-US" sz="1400" baseline="0" dirty="0" smtClean="0"/>
                        <a:t> solenoid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762000"/>
            <a:ext cx="53978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PSHEDs &gt; 1.0 g/15 min for Vapor</a:t>
            </a:r>
          </a:p>
          <a:p>
            <a:pPr algn="ctr"/>
            <a:r>
              <a:rPr lang="en-US" b="1" dirty="0" smtClean="0"/>
              <a:t>(excluding liquid and unmonitored vapor leaks)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505200" y="2743200"/>
            <a:ext cx="533400" cy="25908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9144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b="1" smtClean="0"/>
              <a:t>14-day Diurnal Testing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Multi-Day Diurnal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/>
          <a:lstStyle/>
          <a:p>
            <a:r>
              <a:rPr lang="en-US" b="1" i="1" dirty="0" smtClean="0">
                <a:solidFill>
                  <a:schemeClr val="tx2"/>
                </a:solidFill>
              </a:rPr>
              <a:t>Developed test procedure </a:t>
            </a:r>
            <a:r>
              <a:rPr lang="en-US" dirty="0" smtClean="0"/>
              <a:t>to monitor evaporative emissions, canister loading profiles and breakthrough emissions</a:t>
            </a:r>
          </a:p>
          <a:p>
            <a:r>
              <a:rPr lang="en-US" dirty="0" smtClean="0"/>
              <a:t>Tested </a:t>
            </a:r>
            <a:r>
              <a:rPr lang="en-US" b="1" i="1" dirty="0" smtClean="0">
                <a:solidFill>
                  <a:schemeClr val="tx2"/>
                </a:solidFill>
              </a:rPr>
              <a:t>9 vehicles </a:t>
            </a:r>
            <a:r>
              <a:rPr lang="en-US" dirty="0" smtClean="0"/>
              <a:t>at Environmental Testing Corporation (ETC, now a part of SGS), Summer 2011</a:t>
            </a:r>
          </a:p>
          <a:p>
            <a:r>
              <a:rPr lang="en-US" b="1" i="1" dirty="0" smtClean="0">
                <a:solidFill>
                  <a:schemeClr val="tx2"/>
                </a:solidFill>
              </a:rPr>
              <a:t>14 days </a:t>
            </a:r>
            <a:r>
              <a:rPr lang="en-US" dirty="0" smtClean="0"/>
              <a:t>of Federal Diurnal Cycle </a:t>
            </a:r>
            <a:r>
              <a:rPr lang="en-US" b="1" i="1" dirty="0" smtClean="0">
                <a:solidFill>
                  <a:schemeClr val="tx2"/>
                </a:solidFill>
              </a:rPr>
              <a:t>72</a:t>
            </a:r>
            <a:r>
              <a:rPr lang="en-US" b="1" i="1" baseline="30000" dirty="0" smtClean="0">
                <a:solidFill>
                  <a:schemeClr val="tx2"/>
                </a:solidFill>
              </a:rPr>
              <a:t>o</a:t>
            </a:r>
            <a:r>
              <a:rPr lang="en-US" b="1" i="1" dirty="0" smtClean="0">
                <a:solidFill>
                  <a:schemeClr val="tx2"/>
                </a:solidFill>
              </a:rPr>
              <a:t> – 96</a:t>
            </a:r>
            <a:r>
              <a:rPr lang="en-US" b="1" i="1" baseline="30000" dirty="0" smtClean="0">
                <a:solidFill>
                  <a:schemeClr val="tx2"/>
                </a:solidFill>
              </a:rPr>
              <a:t>o</a:t>
            </a:r>
            <a:r>
              <a:rPr lang="en-US" b="1" i="1" dirty="0" smtClean="0">
                <a:solidFill>
                  <a:schemeClr val="tx2"/>
                </a:solidFill>
              </a:rPr>
              <a:t>F</a:t>
            </a:r>
          </a:p>
          <a:p>
            <a:r>
              <a:rPr lang="en-US" dirty="0" smtClean="0"/>
              <a:t>Each vehicle tested on 2 fuels:</a:t>
            </a:r>
          </a:p>
          <a:p>
            <a:pPr lvl="1"/>
            <a:r>
              <a:rPr lang="en-US" dirty="0" smtClean="0"/>
              <a:t>Represent </a:t>
            </a:r>
            <a:r>
              <a:rPr lang="en-US" b="1" i="1" dirty="0" smtClean="0">
                <a:solidFill>
                  <a:schemeClr val="tx2"/>
                </a:solidFill>
              </a:rPr>
              <a:t>9.0 RVP at Sea Level</a:t>
            </a:r>
            <a:r>
              <a:rPr lang="en-US" dirty="0" smtClean="0"/>
              <a:t>, used 8.0 in Denver</a:t>
            </a:r>
          </a:p>
          <a:p>
            <a:pPr lvl="1"/>
            <a:r>
              <a:rPr lang="en-US" dirty="0" smtClean="0"/>
              <a:t>Represent </a:t>
            </a:r>
            <a:r>
              <a:rPr lang="en-US" b="1" i="1" dirty="0" smtClean="0">
                <a:solidFill>
                  <a:schemeClr val="tx2"/>
                </a:solidFill>
              </a:rPr>
              <a:t>10.0 RVP at Sea Level</a:t>
            </a:r>
            <a:r>
              <a:rPr lang="en-US" dirty="0" smtClean="0"/>
              <a:t>, used 9.0 in Denver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8305800" cy="1143000"/>
          </a:xfrm>
        </p:spPr>
        <p:txBody>
          <a:bodyPr/>
          <a:lstStyle/>
          <a:p>
            <a:r>
              <a:rPr lang="en-US" dirty="0" smtClean="0"/>
              <a:t>Vehicles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905000"/>
          <a:ext cx="70104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8400"/>
                <a:gridCol w="1168400"/>
                <a:gridCol w="1016000"/>
                <a:gridCol w="1320800"/>
                <a:gridCol w="1168400"/>
                <a:gridCol w="1168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Odometer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Canister Working Capacity 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Tank Volume (gal)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Subaru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Legacy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17,237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Outlook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120,403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Toyota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Camry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121,187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120,785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Chevrolet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Silverado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109,954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Nissan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Altima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123,261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28,390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Taurus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115,599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Toyota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27,289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Procedure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7" descr="C:\Documents and Settings\chart\My Documents\NPD Contract\WAs\Multi-day Diurnal testing\ETC\ETC CO 4-11\chicago etc 2011 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990600"/>
            <a:ext cx="1771650" cy="2362200"/>
          </a:xfrm>
          <a:prstGeom prst="rect">
            <a:avLst/>
          </a:prstGeom>
          <a:noFill/>
        </p:spPr>
      </p:pic>
      <p:pic>
        <p:nvPicPr>
          <p:cNvPr id="5" name="Picture 8" descr="C:\Documents and Settings\chart\My Documents\NPD Contract\WAs\Multi-day Diurnal testing\ETC\ETC CO 4-11\chicago etc 2011 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505200"/>
            <a:ext cx="2286000" cy="1714500"/>
          </a:xfrm>
          <a:prstGeom prst="rect">
            <a:avLst/>
          </a:prstGeom>
          <a:noFill/>
        </p:spPr>
      </p:pic>
      <p:pic>
        <p:nvPicPr>
          <p:cNvPr id="6" name="Picture 6" descr="C:\Documents and Settings\chart\My Documents\NPD Contract\WAs\Multi-day Diurnal testing\ETC\ETC CO 4-11\chicago etc 2011 4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447800"/>
            <a:ext cx="1727200" cy="1295400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2057400"/>
            <a:ext cx="5562600" cy="43891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Drain and Refuel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6-36 Hour Soak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Precondition - 3 Phase FTP With Hot Soak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Drain and Refuel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Canister Load to 2 Gram Breakthrough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Emissions Test - 3 Phase FTP With Hot Soak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Vehicle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Soak Cool Down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 Day VT SHED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0" y="6096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SHED Schematic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39049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10600" cy="68580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86200" y="6019800"/>
            <a:ext cx="2506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Outside Canister, “9”RVP</a:t>
            </a:r>
            <a:endParaRPr lang="en-US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5257800"/>
            <a:ext cx="2623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Outside Canister, “10”RVP</a:t>
            </a:r>
            <a:endParaRPr lang="en-US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048000" y="5334000"/>
            <a:ext cx="457200" cy="108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657600" y="5943600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19400" y="685800"/>
            <a:ext cx="262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  <a:latin typeface="+mj-lt"/>
              </a:rPr>
              <a:t>Vehicle Canister, “10” RVP</a:t>
            </a:r>
            <a:endParaRPr lang="en-US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1600" y="1066800"/>
            <a:ext cx="250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2060"/>
                </a:solidFill>
                <a:latin typeface="+mj-lt"/>
              </a:rPr>
              <a:t>Vehicle Canister, “9” RVP</a:t>
            </a:r>
            <a:endParaRPr lang="en-US" i="1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257800" y="914400"/>
            <a:ext cx="381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657600" y="1371600"/>
            <a:ext cx="9144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057400" y="61722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57200" y="6172200"/>
            <a:ext cx="457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905000" y="5791200"/>
            <a:ext cx="1494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Breakthrough</a:t>
            </a: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32" name="Straight Arrow Connector 31"/>
          <p:cNvCxnSpPr>
            <a:endCxn id="28" idx="7"/>
          </p:cNvCxnSpPr>
          <p:nvPr/>
        </p:nvCxnSpPr>
        <p:spPr>
          <a:xfrm flipH="1">
            <a:off x="2447645" y="6019800"/>
            <a:ext cx="143155" cy="21935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914400" y="6019800"/>
            <a:ext cx="1133756" cy="3048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64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76600" y="1066800"/>
            <a:ext cx="181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PZEV Vehicle</a:t>
            </a:r>
            <a:endParaRPr lang="en-US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>
          <a:xfrm>
            <a:off x="2819400" y="5791200"/>
            <a:ext cx="381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76600" y="5791200"/>
            <a:ext cx="381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81200" y="6324600"/>
            <a:ext cx="1494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Breakthrough</a:t>
            </a:r>
            <a:endParaRPr lang="en-US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8" name="Straight Arrow Connector 7"/>
          <p:cNvCxnSpPr>
            <a:endCxn id="5" idx="4"/>
          </p:cNvCxnSpPr>
          <p:nvPr/>
        </p:nvCxnSpPr>
        <p:spPr>
          <a:xfrm flipV="1">
            <a:off x="2895600" y="6172200"/>
            <a:ext cx="1143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276600" y="6172200"/>
            <a:ext cx="114300" cy="228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286000" y="5791200"/>
            <a:ext cx="3048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7400" y="556260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9586"/>
            <a:ext cx="9144000" cy="6648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09800" y="5410200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Bleed?</a:t>
            </a:r>
            <a:endParaRPr lang="en-US" sz="2400" b="1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90600" y="5791200"/>
            <a:ext cx="320040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91000" y="5791200"/>
            <a:ext cx="0" cy="152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90600" y="5791200"/>
            <a:ext cx="0" cy="152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ETC Enhanced Test 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7848600" cy="5106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High Evaporative Emission Field Studies:</a:t>
            </a:r>
          </a:p>
          <a:p>
            <a:pPr lvl="1"/>
            <a:r>
              <a:rPr lang="en-US" dirty="0" smtClean="0"/>
              <a:t>Constance Hart, Carl </a:t>
            </a:r>
            <a:r>
              <a:rPr lang="en-US" dirty="0" err="1" smtClean="0"/>
              <a:t>Fulper</a:t>
            </a:r>
            <a:r>
              <a:rPr lang="en-US" dirty="0" smtClean="0"/>
              <a:t>, David Hawkins, James </a:t>
            </a:r>
            <a:r>
              <a:rPr lang="en-US" dirty="0" err="1" smtClean="0"/>
              <a:t>Warila</a:t>
            </a:r>
            <a:r>
              <a:rPr lang="en-US" dirty="0" smtClean="0"/>
              <a:t>, David Brzezinski, US EPA</a:t>
            </a:r>
          </a:p>
          <a:p>
            <a:pPr lvl="1"/>
            <a:r>
              <a:rPr lang="en-US" dirty="0" smtClean="0"/>
              <a:t>James Kemper, James </a:t>
            </a:r>
            <a:r>
              <a:rPr lang="en-US" dirty="0" err="1" smtClean="0"/>
              <a:t>Sidbottom</a:t>
            </a:r>
            <a:r>
              <a:rPr lang="en-US" dirty="0" smtClean="0"/>
              <a:t>, Colorado Department of Public Health and Environment (CDPHE)</a:t>
            </a:r>
          </a:p>
          <a:p>
            <a:pPr lvl="1"/>
            <a:r>
              <a:rPr lang="en-US" dirty="0" err="1" smtClean="0"/>
              <a:t>Sandeep</a:t>
            </a:r>
            <a:r>
              <a:rPr lang="en-US" dirty="0" smtClean="0"/>
              <a:t> </a:t>
            </a:r>
            <a:r>
              <a:rPr lang="en-US" dirty="0" err="1" smtClean="0"/>
              <a:t>Kishan</a:t>
            </a:r>
            <a:r>
              <a:rPr lang="en-US" dirty="0" smtClean="0"/>
              <a:t>, Michael </a:t>
            </a:r>
            <a:r>
              <a:rPr lang="en-US" dirty="0" err="1" smtClean="0"/>
              <a:t>Sabisch</a:t>
            </a:r>
            <a:r>
              <a:rPr lang="en-US" dirty="0" smtClean="0"/>
              <a:t>, Jim Lindner, Timothy </a:t>
            </a:r>
            <a:r>
              <a:rPr lang="en-US" dirty="0" err="1" smtClean="0"/>
              <a:t>DeFries</a:t>
            </a:r>
            <a:r>
              <a:rPr lang="en-US" dirty="0" smtClean="0"/>
              <a:t>, Eastern Research Group (ERG)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Evaporative OBD Analysis:</a:t>
            </a:r>
          </a:p>
          <a:p>
            <a:pPr lvl="1"/>
            <a:r>
              <a:rPr lang="en-US" dirty="0" smtClean="0"/>
              <a:t>Constance Hart, Carl </a:t>
            </a:r>
            <a:r>
              <a:rPr lang="en-US" dirty="0" err="1" smtClean="0"/>
              <a:t>Fulper</a:t>
            </a:r>
            <a:r>
              <a:rPr lang="en-US" dirty="0" smtClean="0"/>
              <a:t>, </a:t>
            </a:r>
            <a:r>
              <a:rPr lang="en-US" dirty="0" err="1" smtClean="0"/>
              <a:t>Arvon</a:t>
            </a:r>
            <a:r>
              <a:rPr lang="en-US" dirty="0" smtClean="0"/>
              <a:t> </a:t>
            </a:r>
            <a:r>
              <a:rPr lang="en-US" dirty="0" err="1" smtClean="0"/>
              <a:t>Mitcham</a:t>
            </a:r>
            <a:r>
              <a:rPr lang="en-US" dirty="0" smtClean="0"/>
              <a:t>, Antonio Fernandez, Glenn </a:t>
            </a:r>
            <a:r>
              <a:rPr lang="en-US" dirty="0" err="1" smtClean="0"/>
              <a:t>Passavant</a:t>
            </a:r>
            <a:r>
              <a:rPr lang="en-US" dirty="0" smtClean="0"/>
              <a:t>, US EPA</a:t>
            </a:r>
          </a:p>
          <a:p>
            <a:pPr lvl="1"/>
            <a:r>
              <a:rPr lang="en-US" dirty="0" err="1" smtClean="0"/>
              <a:t>Sandeep</a:t>
            </a:r>
            <a:r>
              <a:rPr lang="en-US" dirty="0" smtClean="0"/>
              <a:t> </a:t>
            </a:r>
            <a:r>
              <a:rPr lang="en-US" dirty="0" err="1" smtClean="0"/>
              <a:t>Kishan</a:t>
            </a:r>
            <a:r>
              <a:rPr lang="en-US" dirty="0" smtClean="0"/>
              <a:t>, Michael </a:t>
            </a:r>
            <a:r>
              <a:rPr lang="en-US" dirty="0" err="1" smtClean="0"/>
              <a:t>Sabisch</a:t>
            </a:r>
            <a:r>
              <a:rPr lang="en-US" dirty="0" smtClean="0"/>
              <a:t>, </a:t>
            </a:r>
            <a:r>
              <a:rPr lang="en-US" dirty="0" err="1" smtClean="0"/>
              <a:t>Meridith</a:t>
            </a:r>
            <a:r>
              <a:rPr lang="en-US" dirty="0" smtClean="0"/>
              <a:t> </a:t>
            </a:r>
            <a:r>
              <a:rPr lang="en-US" dirty="0" err="1" smtClean="0"/>
              <a:t>Weatherby</a:t>
            </a:r>
            <a:r>
              <a:rPr lang="en-US" dirty="0" smtClean="0"/>
              <a:t>, Cindy Palacios, Timothy </a:t>
            </a:r>
            <a:r>
              <a:rPr lang="en-US" dirty="0" err="1" smtClean="0"/>
              <a:t>DeFries</a:t>
            </a:r>
            <a:r>
              <a:rPr lang="en-US" dirty="0" smtClean="0"/>
              <a:t>, Jim Lindner, ERG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Multi-Day Diurnal Testing</a:t>
            </a:r>
          </a:p>
          <a:p>
            <a:pPr lvl="1"/>
            <a:r>
              <a:rPr lang="en-US" dirty="0" smtClean="0"/>
              <a:t>Constance Hart, David Hawkins, Jarrod Brown, US EPA</a:t>
            </a:r>
          </a:p>
          <a:p>
            <a:pPr lvl="1"/>
            <a:r>
              <a:rPr lang="en-US" dirty="0" smtClean="0"/>
              <a:t>Jim Lindner, </a:t>
            </a:r>
            <a:r>
              <a:rPr lang="en-US" dirty="0" err="1" smtClean="0"/>
              <a:t>Sandeep</a:t>
            </a:r>
            <a:r>
              <a:rPr lang="en-US" dirty="0" smtClean="0"/>
              <a:t> </a:t>
            </a:r>
            <a:r>
              <a:rPr lang="en-US" dirty="0" err="1" smtClean="0"/>
              <a:t>Kishan</a:t>
            </a:r>
            <a:r>
              <a:rPr lang="en-US" dirty="0" smtClean="0"/>
              <a:t>, ERG</a:t>
            </a:r>
          </a:p>
          <a:p>
            <a:pPr lvl="1"/>
            <a:r>
              <a:rPr lang="en-US" dirty="0" smtClean="0"/>
              <a:t>Gerard </a:t>
            </a:r>
            <a:r>
              <a:rPr lang="en-US" dirty="0" err="1" smtClean="0"/>
              <a:t>Glinsky</a:t>
            </a:r>
            <a:r>
              <a:rPr lang="en-US" dirty="0" smtClean="0"/>
              <a:t>, Environmental Testing Corporation (ETC), SGS</a:t>
            </a:r>
          </a:p>
          <a:p>
            <a:pPr lvl="1"/>
            <a:r>
              <a:rPr lang="en-US" dirty="0" smtClean="0"/>
              <a:t>Michael St. Denis, Joseph </a:t>
            </a:r>
            <a:r>
              <a:rPr lang="en-US" dirty="0" err="1" smtClean="0"/>
              <a:t>Roeshen</a:t>
            </a:r>
            <a:r>
              <a:rPr lang="en-US" dirty="0" smtClean="0"/>
              <a:t>, </a:t>
            </a:r>
            <a:r>
              <a:rPr lang="en-US" dirty="0" err="1" smtClean="0"/>
              <a:t>Revcorp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512175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/>
          </p:cNvSpPr>
          <p:nvPr/>
        </p:nvSpPr>
        <p:spPr bwMode="auto">
          <a:xfrm>
            <a:off x="1828800" y="228600"/>
            <a:ext cx="645318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chemeClr val="tx2"/>
                </a:solidFill>
                <a:latin typeface="Arial" charset="0"/>
              </a:rPr>
              <a:t>14 Day VT SHED - RVP 10 Fuel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19400" y="762000"/>
            <a:ext cx="33258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 Unicode MS" pitchFamily="34" charset="-128"/>
              </a:rPr>
              <a:t>SGS Saturn Outlook</a:t>
            </a:r>
          </a:p>
        </p:txBody>
      </p:sp>
      <p:sp>
        <p:nvSpPr>
          <p:cNvPr id="7" name="Oval 6"/>
          <p:cNvSpPr/>
          <p:nvPr/>
        </p:nvSpPr>
        <p:spPr>
          <a:xfrm>
            <a:off x="1981200" y="4038600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62200" y="3886200"/>
            <a:ext cx="457200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209800" y="4343400"/>
            <a:ext cx="304800" cy="4572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514600" y="4267200"/>
            <a:ext cx="76200" cy="533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62200" y="4724400"/>
            <a:ext cx="1576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Early HC slip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600200" y="4267200"/>
            <a:ext cx="304800" cy="228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828800" y="4495800"/>
            <a:ext cx="60960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8732837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/>
          </p:cNvSpPr>
          <p:nvPr/>
        </p:nvSpPr>
        <p:spPr bwMode="auto">
          <a:xfrm>
            <a:off x="1371600" y="304800"/>
            <a:ext cx="6910388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chemeClr val="tx2"/>
                </a:solidFill>
                <a:latin typeface="Arial" charset="0"/>
              </a:rPr>
              <a:t>14 Day VT SHED - RVP 10 Fuel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286000" y="762000"/>
            <a:ext cx="3409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SGS Ford Focus</a:t>
            </a:r>
          </a:p>
        </p:txBody>
      </p:sp>
      <p:sp>
        <p:nvSpPr>
          <p:cNvPr id="7" name="Oval 6"/>
          <p:cNvSpPr/>
          <p:nvPr/>
        </p:nvSpPr>
        <p:spPr>
          <a:xfrm>
            <a:off x="2057400" y="4038600"/>
            <a:ext cx="457200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10600" cy="4389120"/>
          </a:xfrm>
        </p:spPr>
        <p:txBody>
          <a:bodyPr/>
          <a:lstStyle/>
          <a:p>
            <a:r>
              <a:rPr lang="en-US" dirty="0" smtClean="0"/>
              <a:t>Field studies found RSD useful for detecting gross emitting evaporative emissions – important for inventory</a:t>
            </a:r>
          </a:p>
          <a:p>
            <a:r>
              <a:rPr lang="en-US" dirty="0" smtClean="0"/>
              <a:t>OBD analyses valuable – still assessing ability to catch “high </a:t>
            </a:r>
            <a:r>
              <a:rPr lang="en-US" dirty="0" err="1" smtClean="0"/>
              <a:t>evap</a:t>
            </a:r>
            <a:r>
              <a:rPr lang="en-US" dirty="0" smtClean="0"/>
              <a:t>”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Multi-day testing gives us better understanding of vehicle canister loading/purging cycling</a:t>
            </a:r>
          </a:p>
          <a:p>
            <a:pPr lvl="1"/>
            <a:r>
              <a:rPr lang="en-US" dirty="0" err="1" smtClean="0"/>
              <a:t>Backpurge</a:t>
            </a:r>
            <a:r>
              <a:rPr lang="en-US" dirty="0" smtClean="0"/>
              <a:t> is very different than our initial estimate which was based on limited marine data.</a:t>
            </a:r>
          </a:p>
          <a:p>
            <a:pPr lvl="1"/>
            <a:r>
              <a:rPr lang="en-US" dirty="0" smtClean="0"/>
              <a:t>ETC’s revised procedure more accurate, confirms our 9 vehicle program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04088"/>
            <a:ext cx="8610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Real World Evaporative Emissions Studies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years of High </a:t>
            </a:r>
            <a:r>
              <a:rPr lang="en-US" dirty="0" err="1" smtClean="0"/>
              <a:t>Evap</a:t>
            </a:r>
            <a:r>
              <a:rPr lang="en-US" dirty="0" smtClean="0"/>
              <a:t> Field Studies</a:t>
            </a:r>
          </a:p>
          <a:p>
            <a:pPr lvl="1"/>
            <a:r>
              <a:rPr lang="en-US" dirty="0" smtClean="0"/>
              <a:t>Presented at 19</a:t>
            </a:r>
            <a:r>
              <a:rPr lang="en-US" baseline="30000" dirty="0" smtClean="0"/>
              <a:t>th</a:t>
            </a:r>
            <a:r>
              <a:rPr lang="en-US" dirty="0" smtClean="0"/>
              <a:t> CRC Emissions Workshop 2009</a:t>
            </a:r>
          </a:p>
          <a:p>
            <a:pPr lvl="1"/>
            <a:r>
              <a:rPr lang="en-US" dirty="0" smtClean="0"/>
              <a:t>RSD usefulness as a screening tool</a:t>
            </a:r>
          </a:p>
          <a:p>
            <a:pPr lvl="1"/>
            <a:r>
              <a:rPr lang="en-US" dirty="0" smtClean="0"/>
              <a:t>Portable SHED and other tools</a:t>
            </a:r>
          </a:p>
          <a:p>
            <a:r>
              <a:rPr lang="en-US" dirty="0" smtClean="0"/>
              <a:t>Current and Future Work</a:t>
            </a:r>
          </a:p>
          <a:p>
            <a:pPr lvl="1"/>
            <a:r>
              <a:rPr lang="en-US" dirty="0" err="1" smtClean="0"/>
              <a:t>Evap</a:t>
            </a:r>
            <a:r>
              <a:rPr lang="en-US" dirty="0" smtClean="0"/>
              <a:t> OBD</a:t>
            </a:r>
          </a:p>
          <a:p>
            <a:pPr lvl="1"/>
            <a:r>
              <a:rPr lang="en-US" dirty="0" smtClean="0"/>
              <a:t>Multi-day diurnal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Evaporative Emissions Field Studies in Denver, 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r>
              <a:rPr lang="en-US" dirty="0" smtClean="0"/>
              <a:t>Lipan IM Station, 2008</a:t>
            </a:r>
          </a:p>
          <a:p>
            <a:r>
              <a:rPr lang="en-US" dirty="0" smtClean="0"/>
              <a:t>Ken </a:t>
            </a:r>
            <a:r>
              <a:rPr lang="en-US" dirty="0" err="1" smtClean="0"/>
              <a:t>Caryl</a:t>
            </a:r>
            <a:r>
              <a:rPr lang="en-US" dirty="0" smtClean="0"/>
              <a:t> IM Station, 2009</a:t>
            </a:r>
          </a:p>
          <a:p>
            <a:r>
              <a:rPr lang="en-US" dirty="0" smtClean="0"/>
              <a:t>Repair Effectiveness, 2010</a:t>
            </a:r>
            <a:endParaRPr lang="en-US" dirty="0"/>
          </a:p>
        </p:txBody>
      </p:sp>
      <p:pic>
        <p:nvPicPr>
          <p:cNvPr id="4" name="Picture 3" descr="C:\Documents and Settings\skishan\My Documents\Projects\National_PEMS\WA_2\CAC\100_07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733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skishan\My Documents\Projects\National_PEMS\WA_2\CAC\100_0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33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eakdetector"/>
          <p:cNvPicPr>
            <a:picLocks noChangeAspect="1" noChangeArrowheads="1"/>
          </p:cNvPicPr>
          <p:nvPr/>
        </p:nvPicPr>
        <p:blipFill>
          <a:blip r:embed="rId4" cstate="print"/>
          <a:srcRect t="3806" b="4207"/>
          <a:stretch>
            <a:fillRect/>
          </a:stretch>
        </p:blipFill>
        <p:spPr bwMode="auto">
          <a:xfrm>
            <a:off x="5943600" y="1600200"/>
            <a:ext cx="182880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91200" y="2667000"/>
            <a:ext cx="245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Handheld HC detector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6488668"/>
            <a:ext cx="3697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Portable SHED set up in IM Station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 RSD a reliable tool for evaporative emission screening?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229600" cy="2636520"/>
          </a:xfrm>
        </p:spPr>
        <p:txBody>
          <a:bodyPr/>
          <a:lstStyle/>
          <a:p>
            <a:r>
              <a:rPr lang="en-US" dirty="0" smtClean="0"/>
              <a:t>Found RSD to be useful for detecting gross emitting evaporative emissions</a:t>
            </a:r>
          </a:p>
          <a:p>
            <a:r>
              <a:rPr lang="en-US" dirty="0" smtClean="0"/>
              <a:t>Important for Inventory</a:t>
            </a:r>
          </a:p>
          <a:p>
            <a:r>
              <a:rPr lang="en-US" dirty="0" smtClean="0"/>
              <a:t>Still evaluating the newer vehicles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3" descr="E:\Tech Night\Evap Tech Night\Grand Prix HE 3952-21\PontSc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124200"/>
            <a:ext cx="2895600" cy="242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atozautolights.com/images/AutoPhotos/POGR9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572000"/>
            <a:ext cx="2755900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E:\Tech Night\Evap Tech Night\Camaro\Tijerina Camaro 1.jpg"/>
          <p:cNvPicPr>
            <a:picLocks noChangeAspect="1" noChangeArrowheads="1"/>
          </p:cNvPicPr>
          <p:nvPr/>
        </p:nvPicPr>
        <p:blipFill>
          <a:blip r:embed="rId4" cstate="print">
            <a:lum bright="42000"/>
          </a:blip>
          <a:srcRect/>
          <a:stretch>
            <a:fillRect/>
          </a:stretch>
        </p:blipFill>
        <p:spPr bwMode="auto">
          <a:xfrm>
            <a:off x="1066800" y="3886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407709" y="4648200"/>
            <a:ext cx="3062440" cy="1895547"/>
            <a:chOff x="2269730" y="3124200"/>
            <a:chExt cx="4880763" cy="3034192"/>
          </a:xfrm>
        </p:grpSpPr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6324600" y="3810000"/>
              <a:ext cx="381000" cy="5334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5181600" y="3124200"/>
              <a:ext cx="381000" cy="4572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2269730" y="5715001"/>
              <a:ext cx="4880763" cy="44339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“Custom” Sound System Attachment Points</a:t>
              </a: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5867400" y="4419600"/>
              <a:ext cx="533400" cy="129540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V="1">
              <a:off x="5410200" y="3733800"/>
              <a:ext cx="0" cy="182880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Portable SHED and Other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PSHED was very effective means for testing large amounts of vehicles in the field</a:t>
            </a:r>
          </a:p>
          <a:p>
            <a:pPr lvl="1"/>
            <a:r>
              <a:rPr lang="en-US" dirty="0" smtClean="0"/>
              <a:t>Average Recovery 97.6%</a:t>
            </a:r>
          </a:p>
          <a:p>
            <a:pPr lvl="1"/>
            <a:r>
              <a:rPr lang="en-US" dirty="0" smtClean="0"/>
              <a:t>Average Retention  95.7%</a:t>
            </a:r>
          </a:p>
          <a:p>
            <a:pPr lvl="1"/>
            <a:r>
              <a:rPr lang="en-US" dirty="0" smtClean="0"/>
              <a:t>Significant savings over laboratory SHED testing</a:t>
            </a:r>
          </a:p>
          <a:p>
            <a:r>
              <a:rPr lang="en-US" dirty="0" smtClean="0"/>
              <a:t>Handheld HC Detector </a:t>
            </a:r>
          </a:p>
          <a:p>
            <a:pPr lvl="1"/>
            <a:r>
              <a:rPr lang="en-US" dirty="0" smtClean="0"/>
              <a:t>Effective when can reach the source of emissions</a:t>
            </a:r>
          </a:p>
          <a:p>
            <a:pPr lvl="1"/>
            <a:r>
              <a:rPr lang="en-US" dirty="0" smtClean="0"/>
              <a:t>Many newer vehicles packed very tightly, difficult to reach to determine the source without dropping tank and fuel lines</a:t>
            </a:r>
          </a:p>
          <a:p>
            <a:r>
              <a:rPr lang="en-US" dirty="0" smtClean="0"/>
              <a:t>Snap-On device for leak detection </a:t>
            </a:r>
          </a:p>
          <a:p>
            <a:pPr lvl="1"/>
            <a:r>
              <a:rPr lang="en-US" dirty="0" smtClean="0"/>
              <a:t>Can determine if leak in system and cumulative 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</a:t>
            </a:r>
            <a:r>
              <a:rPr lang="en-US" dirty="0" err="1" smtClean="0"/>
              <a:t>Evap</a:t>
            </a:r>
            <a:r>
              <a:rPr lang="en-US" dirty="0" smtClean="0"/>
              <a:t> Studies 1996+ OBD Equipped Vehicles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686800" cy="4389120"/>
          </a:xfrm>
        </p:spPr>
        <p:txBody>
          <a:bodyPr/>
          <a:lstStyle/>
          <a:p>
            <a:r>
              <a:rPr lang="en-US" dirty="0" smtClean="0"/>
              <a:t>Field study sampled in bins, ~1/2 vehicles in first two summers and most of 2010 study were “high”, &gt; 1.0 g/</a:t>
            </a:r>
            <a:r>
              <a:rPr lang="en-US" dirty="0" err="1" smtClean="0"/>
              <a:t>Qhr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1.0 g/</a:t>
            </a:r>
            <a:r>
              <a:rPr lang="en-US" dirty="0" err="1" smtClean="0"/>
              <a:t>Qhr</a:t>
            </a:r>
            <a:r>
              <a:rPr lang="en-US" dirty="0" smtClean="0"/>
              <a:t> ~ 0.020” diameter leak in E-77 programs</a:t>
            </a:r>
          </a:p>
          <a:p>
            <a:pPr lvl="1"/>
            <a:r>
              <a:rPr lang="en-US" dirty="0" smtClean="0"/>
              <a:t>~ lowest range which evaporative emissions could be detected by RSD monitors, getting into noise of instrument</a:t>
            </a:r>
          </a:p>
          <a:p>
            <a:r>
              <a:rPr lang="en-US" dirty="0" smtClean="0"/>
              <a:t>Many of the high values are older vehicles, but there were some in the 1996+ range.</a:t>
            </a:r>
          </a:p>
          <a:p>
            <a:pPr lvl="1"/>
            <a:r>
              <a:rPr lang="en-US" dirty="0" smtClean="0"/>
              <a:t>157 OBD equipped vehicles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4343400"/>
            <a:ext cx="12344400" cy="224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71600" y="1828800"/>
            <a:ext cx="12039600" cy="2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685800"/>
            <a:ext cx="8686800" cy="1143000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High </a:t>
            </a: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Evap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Studies 1996+ OBD Equipped Vehicle</a:t>
            </a:r>
            <a:r>
              <a:rPr kumimoji="0" lang="en-US" sz="5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Pairs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3581400"/>
            <a:ext cx="86868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Vehicles with Evaporative DTCs Set</a:t>
            </a:r>
            <a:endParaRPr kumimoji="0" lang="en-US" sz="4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686800" cy="1143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Evap</a:t>
            </a:r>
            <a:r>
              <a:rPr lang="en-US" sz="4000" dirty="0" smtClean="0"/>
              <a:t> OBD </a:t>
            </a:r>
            <a:r>
              <a:rPr lang="en-US" sz="4000" dirty="0" err="1" smtClean="0"/>
              <a:t>vs</a:t>
            </a:r>
            <a:r>
              <a:rPr lang="en-US" sz="4000" dirty="0" smtClean="0"/>
              <a:t> High PSHED Measurements</a:t>
            </a:r>
            <a:br>
              <a:rPr lang="en-US" sz="4000" dirty="0" smtClean="0"/>
            </a:br>
            <a:r>
              <a:rPr lang="en-US" sz="4000" dirty="0" smtClean="0"/>
              <a:t>for “ready” vehicles</a:t>
            </a: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2362200" y="2057400"/>
            <a:ext cx="44958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800600" y="2286000"/>
            <a:ext cx="1143000" cy="228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57200" y="2286000"/>
            <a:ext cx="1752600" cy="533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10400" y="2286000"/>
            <a:ext cx="1143000" cy="228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1073-9D82-4228-B124-E53382C69A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657600"/>
            <a:ext cx="9220200" cy="42367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/>
              <a:t>Out of 20  - only 10 are expected to be identified by OBD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800" dirty="0" smtClean="0"/>
              <a:t>Only 3 of the 10 vehicles had </a:t>
            </a:r>
            <a:r>
              <a:rPr lang="en-US" sz="2800" dirty="0" err="1" smtClean="0"/>
              <a:t>Evap</a:t>
            </a:r>
            <a:r>
              <a:rPr lang="en-US" sz="2800" dirty="0" smtClean="0"/>
              <a:t> DTCs set with 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2800" dirty="0" smtClean="0"/>
              <a:t>   high SHED values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50-70% of </a:t>
            </a:r>
            <a:r>
              <a:rPr lang="en-US" sz="2600" dirty="0" smtClean="0"/>
              <a:t>high SHED values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were not picked up by OBD when the vehicles were designed to (10 vehicles)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8800" y="2057400"/>
            <a:ext cx="12344400" cy="220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1880</TotalTime>
  <Words>938</Words>
  <Application>Microsoft Office PowerPoint</Application>
  <PresentationFormat>On-screen Show (4:3)</PresentationFormat>
  <Paragraphs>247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Real World Evaporative Emissions Studies</vt:lpstr>
      <vt:lpstr>Acknowledgments</vt:lpstr>
      <vt:lpstr>Real World Evaporative Emissions Studies</vt:lpstr>
      <vt:lpstr>High Evaporative Emissions Field Studies in Denver, CO</vt:lpstr>
      <vt:lpstr>Is RSD a reliable tool for evaporative emission screening? </vt:lpstr>
      <vt:lpstr>Portable SHED and Other Tools</vt:lpstr>
      <vt:lpstr>High Evap Studies 1996+ OBD Equipped Vehicles</vt:lpstr>
      <vt:lpstr>Slide 8</vt:lpstr>
      <vt:lpstr>Evap OBD vs High PSHED Measurements for “ready” vehicles</vt:lpstr>
      <vt:lpstr>Slide 10</vt:lpstr>
      <vt:lpstr>14-day Diurnal Testing</vt:lpstr>
      <vt:lpstr>Multi-Day Diurnal Testing</vt:lpstr>
      <vt:lpstr>Vehicles</vt:lpstr>
      <vt:lpstr>Test Procedure</vt:lpstr>
      <vt:lpstr>Slide 15</vt:lpstr>
      <vt:lpstr>Slide 16</vt:lpstr>
      <vt:lpstr>Slide 17</vt:lpstr>
      <vt:lpstr>Slide 18</vt:lpstr>
      <vt:lpstr>ETC Enhanced Test Procedure</vt:lpstr>
      <vt:lpstr>Slide 20</vt:lpstr>
      <vt:lpstr>Slide 21</vt:lpstr>
      <vt:lpstr>Conclusions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World Evaporative Emissions Studies</dc:title>
  <dc:creator>CHART</dc:creator>
  <cp:lastModifiedBy>CHART</cp:lastModifiedBy>
  <cp:revision>170</cp:revision>
  <dcterms:created xsi:type="dcterms:W3CDTF">2012-01-24T14:24:41Z</dcterms:created>
  <dcterms:modified xsi:type="dcterms:W3CDTF">2012-03-28T14:22:09Z</dcterms:modified>
</cp:coreProperties>
</file>