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9" r:id="rId3"/>
    <p:sldId id="275" r:id="rId4"/>
    <p:sldId id="257" r:id="rId5"/>
    <p:sldId id="258" r:id="rId6"/>
    <p:sldId id="263" r:id="rId7"/>
    <p:sldId id="265" r:id="rId8"/>
    <p:sldId id="268" r:id="rId9"/>
    <p:sldId id="264" r:id="rId10"/>
    <p:sldId id="278" r:id="rId11"/>
    <p:sldId id="269" r:id="rId12"/>
    <p:sldId id="266" r:id="rId13"/>
    <p:sldId id="267" r:id="rId14"/>
    <p:sldId id="260" r:id="rId15"/>
    <p:sldId id="271" r:id="rId16"/>
    <p:sldId id="276" r:id="rId17"/>
    <p:sldId id="272" r:id="rId18"/>
    <p:sldId id="277" r:id="rId19"/>
    <p:sldId id="270" r:id="rId20"/>
    <p:sldId id="261" r:id="rId21"/>
    <p:sldId id="273" r:id="rId22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9205" autoAdjust="0"/>
  </p:normalViewPr>
  <p:slideViewPr>
    <p:cSldViewPr>
      <p:cViewPr varScale="1">
        <p:scale>
          <a:sx n="114" d="100"/>
          <a:sy n="114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7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A472C241-6FA1-4F29-8B35-9E6B2DB8A2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42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85800"/>
            <a:ext cx="4673600" cy="3505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9600"/>
            <a:ext cx="5181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D25C9E3-39F1-4878-B1AD-3A1B5A70F0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293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45BB-3707-4F10-98A1-9BBE58C52E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4DC84-B9E0-416A-B4F8-5FB1B19C6A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30D7-BEDF-4411-AF2A-54785DA939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F030-906B-43EA-A34F-78D6100351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81B3B-DD8B-425A-8CC7-E87CCE3A42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9EA0-1345-475F-9AFA-4206FFA3EF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FBAC4-60AD-46EC-B284-C2CD01D59F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B89B8-BC5F-4AB9-9A24-DA6F951F7F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A3AE8-CC85-4937-9FBC-EDCF0462B1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F15D2-5ACD-4E26-88CE-08BF32B273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CBC80-D687-4110-B98E-A2FC459490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Revecorp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67F2C583-2B97-49E1-A2C9-0C8AB8ED78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0" r:id="rId2"/>
    <p:sldLayoutId id="2147483706" r:id="rId3"/>
    <p:sldLayoutId id="2147483701" r:id="rId4"/>
    <p:sldLayoutId id="2147483702" r:id="rId5"/>
    <p:sldLayoutId id="2147483703" r:id="rId6"/>
    <p:sldLayoutId id="2147483707" r:id="rId7"/>
    <p:sldLayoutId id="2147483708" r:id="rId8"/>
    <p:sldLayoutId id="2147483709" r:id="rId9"/>
    <p:sldLayoutId id="2147483704" r:id="rId10"/>
    <p:sldLayoutId id="214748371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752600"/>
            <a:ext cx="8077200" cy="1676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satMod val="150000"/>
                  </a:schemeClr>
                </a:solidFill>
              </a:rPr>
              <a:t>Evaporative Emissions Reductions Using Remote Sensing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81600"/>
            <a:ext cx="6400800" cy="1371600"/>
          </a:xfrm>
        </p:spPr>
        <p:txBody>
          <a:bodyPr/>
          <a:lstStyle/>
          <a:p>
            <a:pPr eaLnBrk="1" hangingPunct="1"/>
            <a:r>
              <a:rPr lang="en-US" dirty="0" smtClean="0"/>
              <a:t>Michael St. Denis, </a:t>
            </a:r>
            <a:r>
              <a:rPr lang="en-US" dirty="0" err="1" smtClean="0"/>
              <a:t>D.Env</a:t>
            </a:r>
            <a:r>
              <a:rPr lang="en-US" dirty="0" smtClean="0"/>
              <a:t>., Joe Roeschen - Revecorp Inc.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/>
              <a:t>I/M </a:t>
            </a:r>
            <a:r>
              <a:rPr lang="en-US" dirty="0" smtClean="0"/>
              <a:t>Solutions</a:t>
            </a:r>
            <a:endParaRPr lang="en-US" dirty="0"/>
          </a:p>
          <a:p>
            <a:pPr eaLnBrk="1" hangingPunct="1"/>
            <a:r>
              <a:rPr lang="en-US" dirty="0" smtClean="0"/>
              <a:t> May </a:t>
            </a:r>
            <a:r>
              <a:rPr lang="en-US" dirty="0"/>
              <a:t>20 – 24, </a:t>
            </a:r>
            <a:r>
              <a:rPr lang="en-US" dirty="0" smtClean="0"/>
              <a:t>2012  Sacramento</a:t>
            </a:r>
            <a:r>
              <a:rPr lang="en-US" dirty="0"/>
              <a:t>, California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Portable SHED – “P-SHED”</a:t>
            </a:r>
            <a:endParaRPr lang="en-US" dirty="0"/>
          </a:p>
        </p:txBody>
      </p:sp>
      <p:pic>
        <p:nvPicPr>
          <p:cNvPr id="1025" name="Picture 1" descr="C:\Users\Michael St Denis\Documents\ERG\EPA Evap study\Pictures\SHED pictures\CIMG8104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7" y="962025"/>
            <a:ext cx="4343400" cy="325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ichael St Denis\Documents\ERG\EPA Evap study\Pictures\SHED pictures\CIMG8100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90600"/>
            <a:ext cx="42672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ichael St Denis\Documents\ERG\EPA Evap study\Pictures\SHED pictures\CIMG8151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450"/>
            <a:ext cx="43434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ichael St Denis\Documents\ERG\EPA Evap study\Pictures\SHED pictures\CIMG8137_resiz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576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782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Study Design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1"/>
            <a:ext cx="8229600" cy="4724400"/>
          </a:xfrm>
        </p:spPr>
        <p:txBody>
          <a:bodyPr/>
          <a:lstStyle/>
          <a:p>
            <a:pPr marL="458788" lvl="1" indent="-228600" eaLnBrk="1" hangingPunct="1">
              <a:lnSpc>
                <a:spcPct val="90000"/>
              </a:lnSpc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Study data are from work conducted over two summers in Colorado at an Air Care Colorado test station and on an adjacent highway</a:t>
            </a: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Remote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Sensing was used to screen vehicles for high evaporative emissions</a:t>
            </a: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A representative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sample of screened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vehicles were tested for evaporative emissions in a portable SHED (g/15 min)</a:t>
            </a: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Remote Sensing performed</a:t>
            </a:r>
          </a:p>
          <a:p>
            <a:pPr marL="684213" lvl="2" eaLnBrk="1" hangingPunct="1">
              <a:lnSpc>
                <a:spcPct val="90000"/>
              </a:lnSpc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Two measurements each on road at approximately 34 and 55 mph</a:t>
            </a:r>
          </a:p>
          <a:p>
            <a:pPr marL="684213" lvl="2" eaLnBrk="1" hangingPunct="1">
              <a:lnSpc>
                <a:spcPct val="90000"/>
              </a:lnSpc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Three measurements at entrance gate at approximately 12 mph</a:t>
            </a: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Higher emitters were sent out for repair:</a:t>
            </a:r>
          </a:p>
          <a:p>
            <a:pPr marL="684213" lvl="2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Year 1 – Local repair shops performed repairs</a:t>
            </a:r>
          </a:p>
          <a:p>
            <a:pPr marL="684213" lvl="2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Year 2 – CDPHE performed repairs and additional SHED testing</a:t>
            </a:r>
          </a:p>
          <a:p>
            <a:pPr marL="419100"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Retest on-road and in P-SHED</a:t>
            </a:r>
          </a:p>
          <a:p>
            <a:pPr marL="684213" lvl="1" indent="-228600" eaLnBrk="1" hangingPunct="1">
              <a:lnSpc>
                <a:spcPct val="90000"/>
              </a:lnSpc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112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From the </a:t>
            </a:r>
            <a:r>
              <a:rPr lang="en-US" dirty="0" smtClean="0"/>
              <a:t>Study:</a:t>
            </a:r>
            <a:br>
              <a:rPr lang="en-US" dirty="0" smtClean="0"/>
            </a:br>
            <a:r>
              <a:rPr lang="en-US" dirty="0" smtClean="0"/>
              <a:t>Repair Costs and Effectiveness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Repairs made by local shops and CDPHE had nearly identical repair reductions and repair costs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Difference in repair effectiveness between 1997-/1998+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general - repairs were inexpensive and effective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2" y="4572000"/>
            <a:ext cx="58578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352800"/>
            <a:ext cx="33242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371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From the </a:t>
            </a:r>
            <a:r>
              <a:rPr lang="en-US" dirty="0" smtClean="0"/>
              <a:t>Study:</a:t>
            </a:r>
            <a:br>
              <a:rPr lang="en-US" dirty="0" smtClean="0"/>
            </a:br>
            <a:r>
              <a:rPr lang="en-US" dirty="0" smtClean="0"/>
              <a:t>Identification Rate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Average remote sensing speed in Colorado is 44 mph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Averaged capture rates for 34 and 55 mph for gross liquid leakers ~ 66%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389889"/>
            <a:ext cx="5201920" cy="269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4573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1"/>
          </a:xfrm>
        </p:spPr>
        <p:txBody>
          <a:bodyPr/>
          <a:lstStyle/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MOVES to model evaporative emissions for the metro Denver fleet, by model year for June 2010 – average emissions by model year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9 million on-road remote sensing measurements from Denver to determine the distribution of on-road fleet population by model year (1981 to 2010) and on-road HC emissions by model year (100 bins for each model year)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812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Emissions by Bin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54535"/>
            <a:ext cx="6775450" cy="4924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3117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1"/>
          </a:xfrm>
        </p:spPr>
        <p:txBody>
          <a:bodyPr/>
          <a:lstStyle/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MOVES to model evaporative emissions for the metro Denver fleet, by model year for June 2010 – average emissions by model year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9 million on-road remote sensing measurements from Denver to determine the distribution of on-road fleet population by model year (1981 to 2010) and on-road HC emissions by model year (100 bins for each model year)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Normalized each model years emissions rates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617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Normalized Emissions by Bin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546850" cy="475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1173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1"/>
          </a:xfrm>
        </p:spPr>
        <p:txBody>
          <a:bodyPr/>
          <a:lstStyle/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MOVES to model evaporative emissions for the metro Denver fleet, by model year for June 2010 – average emissions by model year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Used 9 million on-road remote sensing measurements from Denver to determine the distribution of on-road fleet population by model year (1981 to 2010) and on-road HC emissions by model year (100 bins for each model year)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Normalized each model years emissions rates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Applied the average modeled emission rate for each model year to the distributions of on-road emissions by model year to develop by model year distributions of evaporative HC emissions</a:t>
            </a:r>
          </a:p>
          <a:p>
            <a:pPr marL="511175" lvl="1" indent="-284163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Multiplied the emissions rates by the population for each 1/3000 of the fleet to get it’s overall emissions contribution:</a:t>
            </a:r>
            <a:br>
              <a:rPr lang="en-US" sz="2200" dirty="0" smtClean="0">
                <a:latin typeface="Calibri" pitchFamily="34" charset="0"/>
                <a:cs typeface="Calibri" pitchFamily="34" charset="0"/>
              </a:rPr>
            </a:br>
            <a:endParaRPr lang="en-US" sz="1000" dirty="0" smtClean="0">
              <a:latin typeface="Calibri" pitchFamily="34" charset="0"/>
              <a:cs typeface="Calibri" pitchFamily="34" charset="0"/>
            </a:endParaRPr>
          </a:p>
          <a:p>
            <a:pPr marL="227012" lvl="1" indent="0" algn="ctr" eaLnBrk="1" hangingPunct="1">
              <a:lnSpc>
                <a:spcPct val="90000"/>
              </a:lnSpc>
              <a:buNone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Average emission rate x fraction x population = contribution</a:t>
            </a:r>
          </a:p>
          <a:p>
            <a:pPr marL="569913" lvl="1" eaLnBrk="1" hangingPunct="1">
              <a:lnSpc>
                <a:spcPct val="90000"/>
              </a:lnSpc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802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Calculation of Emissions Reductions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Determined the emissions for the whole fleet – tons/year</a:t>
            </a:r>
            <a:endParaRPr lang="en-US" sz="2400" baseline="-25000" dirty="0" smtClean="0">
              <a:latin typeface="Calibri" pitchFamily="34" charset="0"/>
              <a:cs typeface="Calibri" pitchFamily="34" charset="0"/>
            </a:endParaRPr>
          </a:p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Determined the emissions of highest emitters - top 0.5%, 1%, 2%, 4%, 6%, 8%, 10% of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the fleet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= E</a:t>
            </a:r>
            <a:r>
              <a:rPr lang="en-US" sz="2400" baseline="-25000" dirty="0" smtClean="0">
                <a:latin typeface="Calibri" pitchFamily="34" charset="0"/>
                <a:cs typeface="Calibri" pitchFamily="34" charset="0"/>
              </a:rPr>
              <a:t>X%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Multiplied by the identification rate = 66%</a:t>
            </a:r>
          </a:p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Multiplied by the repair effectiveness rate by model year group (1997 and older = 88.2%, 1998 and newer = 98.7%) </a:t>
            </a:r>
            <a:br>
              <a:rPr lang="en-US" sz="2400" dirty="0" smtClean="0">
                <a:latin typeface="Calibri" pitchFamily="34" charset="0"/>
                <a:cs typeface="Calibri" pitchFamily="34" charset="0"/>
              </a:rPr>
            </a:br>
            <a:r>
              <a:rPr lang="en-US" sz="2400" dirty="0" smtClean="0">
                <a:latin typeface="Calibri" pitchFamily="34" charset="0"/>
                <a:cs typeface="Calibri" pitchFamily="34" charset="0"/>
              </a:rPr>
              <a:t>=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E</a:t>
            </a:r>
            <a:r>
              <a:rPr lang="en-US" sz="2400" baseline="-25000" dirty="0" err="1" smtClean="0">
                <a:latin typeface="Calibri" pitchFamily="34" charset="0"/>
                <a:cs typeface="Calibri" pitchFamily="34" charset="0"/>
              </a:rPr>
              <a:t>XReduced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Multiplied the number of vehicles “repaired” by the average cost of repair = $353</a:t>
            </a:r>
          </a:p>
          <a:p>
            <a:pPr marL="569913"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Cost effectiveness = Total cost /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E</a:t>
            </a:r>
            <a:r>
              <a:rPr lang="en-US" sz="2400" baseline="-25000" dirty="0" err="1" smtClean="0">
                <a:latin typeface="Calibri" pitchFamily="34" charset="0"/>
                <a:cs typeface="Calibri" pitchFamily="34" charset="0"/>
              </a:rPr>
              <a:t>XReduced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marL="569913" lvl="1"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6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To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estimate the cost effectiveness of a high evaporative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emitter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identification and repair program in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Denver by combining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remote sensing data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(used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for high emitter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identification),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evaporative emission rates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from MOVES, on-road hydrocarbon emissions distributions and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repair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data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627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 and Conclusions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endParaRPr lang="en-US" sz="2400" dirty="0"/>
          </a:p>
          <a:p>
            <a:pPr lvl="1" eaLnBrk="1" hangingPunct="1">
              <a:lnSpc>
                <a:spcPct val="90000"/>
              </a:lnSpc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endParaRPr lang="en-US" sz="2400" dirty="0"/>
          </a:p>
          <a:p>
            <a:pPr lvl="1" eaLnBrk="1" hangingPunct="1">
              <a:lnSpc>
                <a:spcPct val="90000"/>
              </a:lnSpc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Assume repairs last three years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Colorado, identification is no cost since there is an existing Remote Sensing Program which clean screens vehicles – revenue could be used to pay for repairs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The use of Remote Sensing to identify high evaporative emitters for repair and the repair of these vehicles appears to be a cost effective emissions control strategy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" y="1676400"/>
            <a:ext cx="8599487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811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Contact:</a:t>
            </a:r>
            <a:br>
              <a:rPr lang="en-US" sz="2800" dirty="0" smtClean="0">
                <a:latin typeface="Calibri" pitchFamily="34" charset="0"/>
                <a:cs typeface="Calibri" pitchFamily="34" charset="0"/>
              </a:rPr>
            </a:b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800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  <a:cs typeface="Calibri" pitchFamily="34" charset="0"/>
              </a:rPr>
              <a:t>Revecorp Inc.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Michael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St. Denis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5732 Lonetree Blvd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Rocklin, CA 95765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(916) 786-1006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r>
              <a:rPr lang="en-US" sz="2400" i="1" u="sng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www.Revecorp.com</a:t>
            </a:r>
          </a:p>
          <a:p>
            <a:pPr marL="119062" indent="0" eaLnBrk="1" hangingPunct="1">
              <a:lnSpc>
                <a:spcPct val="90000"/>
              </a:lnSpc>
              <a:buNone/>
            </a:pP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095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field data used in this study came from a cooperative effort of US EPA, Colorado Department of Public Health and Environment, Eastern Research Group, Envirotest, Applied Analysis,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many others</a:t>
            </a:r>
          </a:p>
          <a:p>
            <a:pPr eaLnBrk="1" hangingPunct="1">
              <a:lnSpc>
                <a:spcPct val="90000"/>
              </a:lnSpc>
            </a:pP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This analysis was sponsored by Envirotest</a:t>
            </a:r>
            <a:br>
              <a:rPr lang="en-US" sz="2600" dirty="0" smtClean="0">
                <a:latin typeface="Calibri" pitchFamily="34" charset="0"/>
                <a:cs typeface="Calibri" pitchFamily="34" charset="0"/>
              </a:rPr>
            </a:b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This presentation has not be reviewed by any of the above and is not endorsed by any of the above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The opinions expressed are solely those of Revecorp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328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Identifying High Evaporative Emitters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It is estimated that approximately half of all mobile source hydrocarbon emissions are from evaporative sources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Few I/M programs test for evaporative emissions (besides gas cap and OBDII) and therefore may not identify gross leakers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Current evaporative testing methods (purge and pressure testing) are difficult, intrusive, expensive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Few I/M programs performing these checks, failure rates are low for pressure testing in CA and not performed on 1996+ vehicles</a:t>
            </a:r>
            <a:br>
              <a:rPr lang="en-U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Can you find and repair these vehicles cost effectively?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Identify – Test – Repair - Retest</a:t>
            </a:r>
          </a:p>
          <a:p>
            <a:pPr lvl="1" eaLnBrk="1" hangingPunct="1">
              <a:lnSpc>
                <a:spcPct val="90000"/>
              </a:lnSpc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Study Design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58788" lvl="1" indent="-228600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Study data are from work conducted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over two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summers in Colorado at an Air Care Colorado test station and on an adjacent highway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Remote Sensing was used to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screen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vehicles for high evaporative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emissions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729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Sensing Setup</a:t>
            </a:r>
            <a:endParaRPr lang="en-US" dirty="0"/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8929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Remote Sensing Identification of Evaporative Emissions</a:t>
            </a:r>
            <a:endParaRPr 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78" y="1600200"/>
            <a:ext cx="5845525" cy="499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762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Study Design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58788" lvl="1" indent="-228600" eaLnBrk="1" hangingPunct="1">
              <a:lnSpc>
                <a:spcPct val="90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Study data are from work conducted over two summers in Colorado at an Air Care Colorado test station and on an adjacent highway</a:t>
            </a: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Remote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Sensing was used to screen vehicles for high evaporative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emissions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marL="458788" lvl="1" indent="-228600" eaLnBrk="1" hangingPunct="1">
              <a:lnSpc>
                <a:spcPct val="90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representative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sample of screened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vehicles were tested for evaporative emissions in a portable SHED (g/15 min)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7696200" y="6477000"/>
            <a:ext cx="1143000" cy="27463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Handtooled BT" pitchFamily="82" charset="0"/>
              </a:rPr>
              <a:t>Revecorp Inc.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GoudyHandtooled B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198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Certification SHED</a:t>
            </a:r>
            <a:endParaRPr lang="en-US" dirty="0"/>
          </a:p>
        </p:txBody>
      </p:sp>
      <p:pic>
        <p:nvPicPr>
          <p:cNvPr id="7" name="Picture 2" descr="C:\Users\Michael St Denis\Documents\ETC Lab\ETC Lab Photos\DSC_0015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76400"/>
            <a:ext cx="7391400" cy="494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6347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19605</TotalTime>
  <Words>931</Words>
  <Application>Microsoft Office PowerPoint</Application>
  <PresentationFormat>On-screen Show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Module</vt:lpstr>
      <vt:lpstr>Evaporative Emissions Reductions Using Remote Sensing</vt:lpstr>
      <vt:lpstr>Objective</vt:lpstr>
      <vt:lpstr>Acknowledgements</vt:lpstr>
      <vt:lpstr>Identifying High Evaporative Emitters</vt:lpstr>
      <vt:lpstr>Field Study Design</vt:lpstr>
      <vt:lpstr>Remote Sensing Setup</vt:lpstr>
      <vt:lpstr>Remote Sensing Identification of Evaporative Emissions</vt:lpstr>
      <vt:lpstr>Field Study Design</vt:lpstr>
      <vt:lpstr>Certification SHED</vt:lpstr>
      <vt:lpstr>Portable SHED – “P-SHED”</vt:lpstr>
      <vt:lpstr>Field Study Design</vt:lpstr>
      <vt:lpstr>Data From the Study: Repair Costs and Effectiveness</vt:lpstr>
      <vt:lpstr>Data From the Study: Identification Rate</vt:lpstr>
      <vt:lpstr>Modeling</vt:lpstr>
      <vt:lpstr>Emissions by Bin</vt:lpstr>
      <vt:lpstr>Modeling</vt:lpstr>
      <vt:lpstr>Normalized Emissions by Bin</vt:lpstr>
      <vt:lpstr>Modeling</vt:lpstr>
      <vt:lpstr>Calculation of Emissions Reductions</vt:lpstr>
      <vt:lpstr>Results and Conclusions</vt:lpstr>
      <vt:lpstr>Questions?</vt:lpstr>
    </vt:vector>
  </TitlesOfParts>
  <Company>SR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Air Pollution and IM Training</dc:title>
  <dc:creator>Michael St. Denis</dc:creator>
  <cp:lastModifiedBy>Michael St Denis</cp:lastModifiedBy>
  <cp:revision>931</cp:revision>
  <dcterms:created xsi:type="dcterms:W3CDTF">2001-07-31T14:37:42Z</dcterms:created>
  <dcterms:modified xsi:type="dcterms:W3CDTF">2012-05-22T14:56:57Z</dcterms:modified>
</cp:coreProperties>
</file>